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1" r:id="rId2"/>
  </p:sldMasterIdLst>
  <p:sldIdLst>
    <p:sldId id="256" r:id="rId3"/>
    <p:sldId id="257" r:id="rId4"/>
    <p:sldId id="267" r:id="rId5"/>
    <p:sldId id="258" r:id="rId6"/>
    <p:sldId id="259" r:id="rId7"/>
    <p:sldId id="260" r:id="rId8"/>
    <p:sldId id="261" r:id="rId9"/>
    <p:sldId id="262" r:id="rId10"/>
    <p:sldId id="268" r:id="rId11"/>
    <p:sldId id="263" r:id="rId12"/>
    <p:sldId id="264" r:id="rId13"/>
    <p:sldId id="265" r:id="rId14"/>
    <p:sldId id="266" r:id="rId15"/>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44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60"/>
  </p:normalViewPr>
  <p:slideViewPr>
    <p:cSldViewPr snapToGrid="0">
      <p:cViewPr varScale="1">
        <p:scale>
          <a:sx n="101" d="100"/>
          <a:sy n="101" d="100"/>
        </p:scale>
        <p:origin x="-120" y="-25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printerSettings" Target="printerSettings/printerSettings1.bin"/><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titolo">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59181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positiva titolo">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5657140"/>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 Id="rId3"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theme" Target="../theme/theme2.xml"/><Relationship Id="rId3"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415254"/>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CasellaDiTesto 6"/>
          <p:cNvSpPr txBox="1"/>
          <p:nvPr userDrawn="1"/>
        </p:nvSpPr>
        <p:spPr>
          <a:xfrm>
            <a:off x="11295575" y="6219930"/>
            <a:ext cx="531335" cy="276999"/>
          </a:xfrm>
          <a:prstGeom prst="rect">
            <a:avLst/>
          </a:prstGeom>
          <a:noFill/>
        </p:spPr>
        <p:txBody>
          <a:bodyPr wrap="square" rtlCol="0">
            <a:spAutoFit/>
          </a:bodyPr>
          <a:lstStyle/>
          <a:p>
            <a:pPr algn="ctr"/>
            <a:fld id="{8F07BEB4-FC53-4196-9505-7A6BC76A421F}" type="slidenum">
              <a:rPr lang="it-IT" sz="1200" b="1" smtClean="0">
                <a:solidFill>
                  <a:srgbClr val="003441"/>
                </a:solidFill>
              </a:rPr>
              <a:pPr algn="ctr"/>
              <a:t>‹n.›</a:t>
            </a:fld>
            <a:endParaRPr lang="it-IT" sz="1200" b="1" dirty="0">
              <a:solidFill>
                <a:srgbClr val="003441"/>
              </a:solidFill>
            </a:endParaRPr>
          </a:p>
        </p:txBody>
      </p:sp>
      <p:sp>
        <p:nvSpPr>
          <p:cNvPr id="9" name="Rettangolo 8"/>
          <p:cNvSpPr/>
          <p:nvPr userDrawn="1"/>
        </p:nvSpPr>
        <p:spPr>
          <a:xfrm flipV="1">
            <a:off x="909376" y="1055072"/>
            <a:ext cx="10373248" cy="50247"/>
          </a:xfrm>
          <a:prstGeom prst="rect">
            <a:avLst/>
          </a:prstGeom>
          <a:solidFill>
            <a:srgbClr val="0034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502356108"/>
      </p:ext>
    </p:extLst>
  </p:cSld>
  <p:clrMap bg1="lt1" tx1="dk1" bg2="lt2" tx2="dk2" accent1="accent1" accent2="accent2" accent3="accent3" accent4="accent4" accent5="accent5" accent6="accent6" hlink="hlink" folHlink="folHlink"/>
  <p:sldLayoutIdLst>
    <p:sldLayoutId id="2147483652"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6209881" y="629302"/>
            <a:ext cx="5606981" cy="5599396"/>
          </a:xfrm>
          <a:prstGeom prst="rect">
            <a:avLst/>
          </a:prstGeom>
          <a:noFill/>
          <a:ln>
            <a:noFill/>
          </a:ln>
        </p:spPr>
        <p:txBody>
          <a:bodyPr wrap="square" rtlCol="0" anchor="ctr">
            <a:spAutoFit/>
          </a:bodyPr>
          <a:lstStyle/>
          <a:p>
            <a:pPr algn="ctr">
              <a:lnSpc>
                <a:spcPts val="5500"/>
              </a:lnSpc>
              <a:spcBef>
                <a:spcPts val="1200"/>
              </a:spcBef>
            </a:pPr>
            <a:r>
              <a:rPr lang="it-IT" sz="2800" b="1" dirty="0" smtClean="0">
                <a:solidFill>
                  <a:srgbClr val="003441"/>
                </a:solidFill>
                <a:latin typeface="Museo 700" panose="02000000000000000000" pitchFamily="50" charset="0"/>
              </a:rPr>
              <a:t>DODICI </a:t>
            </a:r>
            <a:r>
              <a:rPr lang="it-IT" sz="2800" b="1" dirty="0">
                <a:solidFill>
                  <a:srgbClr val="003441"/>
                </a:solidFill>
                <a:latin typeface="Museo 700" panose="02000000000000000000" pitchFamily="50" charset="0"/>
              </a:rPr>
              <a:t>PROPOSTE </a:t>
            </a:r>
            <a:r>
              <a:rPr lang="it-IT" sz="2800" b="1" dirty="0" smtClean="0">
                <a:solidFill>
                  <a:srgbClr val="003441"/>
                </a:solidFill>
                <a:latin typeface="Museo 700" panose="02000000000000000000" pitchFamily="50" charset="0"/>
              </a:rPr>
              <a:t>PER UNA PROFESSIONE MIGLIORE</a:t>
            </a:r>
            <a:endParaRPr lang="it-IT" sz="2800" b="1" dirty="0">
              <a:solidFill>
                <a:srgbClr val="003441"/>
              </a:solidFill>
              <a:latin typeface="Museo 700" panose="02000000000000000000" pitchFamily="50" charset="0"/>
            </a:endParaRPr>
          </a:p>
          <a:p>
            <a:pPr algn="ctr">
              <a:lnSpc>
                <a:spcPts val="5500"/>
              </a:lnSpc>
              <a:spcBef>
                <a:spcPts val="1200"/>
              </a:spcBef>
            </a:pPr>
            <a:endParaRPr lang="it-IT" sz="2800" b="1" dirty="0">
              <a:solidFill>
                <a:srgbClr val="003441"/>
              </a:solidFill>
              <a:latin typeface="Museo 700" panose="02000000000000000000" pitchFamily="50" charset="0"/>
            </a:endParaRPr>
          </a:p>
          <a:p>
            <a:pPr algn="ctr">
              <a:lnSpc>
                <a:spcPts val="5500"/>
              </a:lnSpc>
              <a:spcBef>
                <a:spcPts val="1200"/>
              </a:spcBef>
            </a:pPr>
            <a:r>
              <a:rPr lang="it-IT" sz="2800" b="1" dirty="0">
                <a:solidFill>
                  <a:srgbClr val="003441"/>
                </a:solidFill>
                <a:latin typeface="Museo 700" panose="02000000000000000000" pitchFamily="50" charset="0"/>
              </a:rPr>
              <a:t>Stati Generali del 13 febbraio 2018</a:t>
            </a:r>
          </a:p>
          <a:p>
            <a:pPr>
              <a:lnSpc>
                <a:spcPts val="5500"/>
              </a:lnSpc>
              <a:spcBef>
                <a:spcPts val="1200"/>
              </a:spcBef>
            </a:pPr>
            <a:endParaRPr lang="it-IT" sz="2800" b="1" dirty="0">
              <a:solidFill>
                <a:srgbClr val="003441"/>
              </a:solidFill>
              <a:latin typeface="Museo 700" panose="02000000000000000000" pitchFamily="50" charset="0"/>
            </a:endParaRPr>
          </a:p>
          <a:p>
            <a:pPr>
              <a:lnSpc>
                <a:spcPts val="5500"/>
              </a:lnSpc>
              <a:spcBef>
                <a:spcPts val="1200"/>
              </a:spcBef>
            </a:pPr>
            <a:endParaRPr lang="it-IT" sz="2800" b="1" dirty="0">
              <a:solidFill>
                <a:srgbClr val="003441"/>
              </a:solidFill>
              <a:latin typeface="Museo 700" panose="02000000000000000000" pitchFamily="50" charset="0"/>
            </a:endParaRPr>
          </a:p>
        </p:txBody>
      </p:sp>
    </p:spTree>
    <p:extLst>
      <p:ext uri="{BB962C8B-B14F-4D97-AF65-F5344CB8AC3E}">
        <p14:creationId xmlns:p14="http://schemas.microsoft.com/office/powerpoint/2010/main" val="35881323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904351" y="210292"/>
            <a:ext cx="10369899" cy="707886"/>
          </a:xfrm>
          <a:prstGeom prst="rect">
            <a:avLst/>
          </a:prstGeom>
          <a:noFill/>
          <a:ln>
            <a:noFill/>
          </a:ln>
        </p:spPr>
        <p:txBody>
          <a:bodyPr wrap="square" rtlCol="0" anchor="t">
            <a:spAutoFit/>
          </a:bodyPr>
          <a:lstStyle/>
          <a:p>
            <a:r>
              <a:rPr lang="it-IT" sz="4000" b="1" dirty="0">
                <a:solidFill>
                  <a:srgbClr val="003441"/>
                </a:solidFill>
                <a:latin typeface="Museo 700" panose="02000000000000000000" pitchFamily="50" charset="0"/>
              </a:rPr>
              <a:t>Equo compenso</a:t>
            </a:r>
          </a:p>
        </p:txBody>
      </p:sp>
      <p:sp>
        <p:nvSpPr>
          <p:cNvPr id="3" name="CasellaDiTesto 2"/>
          <p:cNvSpPr txBox="1"/>
          <p:nvPr/>
        </p:nvSpPr>
        <p:spPr>
          <a:xfrm>
            <a:off x="904351" y="1367522"/>
            <a:ext cx="10369899" cy="2462213"/>
          </a:xfrm>
          <a:prstGeom prst="rect">
            <a:avLst/>
          </a:prstGeom>
          <a:noFill/>
          <a:ln>
            <a:noFill/>
          </a:ln>
        </p:spPr>
        <p:txBody>
          <a:bodyPr wrap="square" rtlCol="0" anchor="t">
            <a:spAutoFit/>
          </a:bodyPr>
          <a:lstStyle/>
          <a:p>
            <a:pPr>
              <a:spcBef>
                <a:spcPts val="1200"/>
              </a:spcBef>
            </a:pPr>
            <a:r>
              <a:rPr lang="it-IT" sz="2400" dirty="0">
                <a:solidFill>
                  <a:srgbClr val="003441"/>
                </a:solidFill>
                <a:latin typeface="Museo 500" panose="02000000000000000000" pitchFamily="50" charset="0"/>
              </a:rPr>
              <a:t>PROPOSTA N. </a:t>
            </a:r>
            <a:r>
              <a:rPr lang="it-IT" sz="2400" dirty="0" smtClean="0">
                <a:solidFill>
                  <a:srgbClr val="003441"/>
                </a:solidFill>
                <a:latin typeface="Museo 500" panose="02000000000000000000" pitchFamily="50" charset="0"/>
              </a:rPr>
              <a:t>8 </a:t>
            </a:r>
            <a:endParaRPr lang="it-IT" sz="2400" dirty="0">
              <a:solidFill>
                <a:srgbClr val="003441"/>
              </a:solidFill>
              <a:latin typeface="Museo 500" panose="02000000000000000000" pitchFamily="50" charset="0"/>
            </a:endParaRPr>
          </a:p>
          <a:p>
            <a:pPr>
              <a:spcBef>
                <a:spcPts val="1200"/>
              </a:spcBef>
            </a:pPr>
            <a:r>
              <a:rPr lang="it-IT" sz="2400" dirty="0">
                <a:solidFill>
                  <a:srgbClr val="003441"/>
                </a:solidFill>
                <a:latin typeface="Museo 500" panose="02000000000000000000" pitchFamily="50" charset="0"/>
              </a:rPr>
              <a:t>All’introduzione della norma sull’equo compenso deve seguire una revisione dei parametri ministeriali previsti dal D.M. 140/2012 secondo criteri maggiormente idonei a remunerare adeguatamente le prestazioni professionali, anche in relazione alle funzioni svolte a tutela della fede e dell’interesse pubblico. </a:t>
            </a:r>
          </a:p>
        </p:txBody>
      </p:sp>
    </p:spTree>
    <p:extLst>
      <p:ext uri="{BB962C8B-B14F-4D97-AF65-F5344CB8AC3E}">
        <p14:creationId xmlns:p14="http://schemas.microsoft.com/office/powerpoint/2010/main" val="35636008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904351" y="210292"/>
            <a:ext cx="10369899" cy="584776"/>
          </a:xfrm>
          <a:prstGeom prst="rect">
            <a:avLst/>
          </a:prstGeom>
          <a:noFill/>
          <a:ln>
            <a:noFill/>
          </a:ln>
        </p:spPr>
        <p:txBody>
          <a:bodyPr wrap="square" rtlCol="0" anchor="t">
            <a:spAutoFit/>
          </a:bodyPr>
          <a:lstStyle/>
          <a:p>
            <a:r>
              <a:rPr lang="it-IT" sz="3200" b="1" dirty="0">
                <a:solidFill>
                  <a:srgbClr val="003441"/>
                </a:solidFill>
                <a:latin typeface="Museo 700" panose="02000000000000000000" pitchFamily="50" charset="0"/>
              </a:rPr>
              <a:t>Controlli e responsabilità del collegio sindacale</a:t>
            </a:r>
          </a:p>
        </p:txBody>
      </p:sp>
      <p:sp>
        <p:nvSpPr>
          <p:cNvPr id="3" name="CasellaDiTesto 2"/>
          <p:cNvSpPr txBox="1"/>
          <p:nvPr/>
        </p:nvSpPr>
        <p:spPr>
          <a:xfrm>
            <a:off x="904351" y="1367522"/>
            <a:ext cx="10369899" cy="5016758"/>
          </a:xfrm>
          <a:prstGeom prst="rect">
            <a:avLst/>
          </a:prstGeom>
          <a:noFill/>
          <a:ln>
            <a:noFill/>
          </a:ln>
        </p:spPr>
        <p:txBody>
          <a:bodyPr wrap="square" rtlCol="0" anchor="t">
            <a:spAutoFit/>
          </a:bodyPr>
          <a:lstStyle/>
          <a:p>
            <a:pPr>
              <a:spcBef>
                <a:spcPts val="1200"/>
              </a:spcBef>
            </a:pPr>
            <a:r>
              <a:rPr lang="it-IT" sz="2400" dirty="0">
                <a:solidFill>
                  <a:srgbClr val="003441"/>
                </a:solidFill>
                <a:latin typeface="Museo 500" panose="02000000000000000000" pitchFamily="50" charset="0"/>
              </a:rPr>
              <a:t>PROPOSTA N. </a:t>
            </a:r>
            <a:r>
              <a:rPr lang="it-IT" sz="2400" dirty="0" smtClean="0">
                <a:solidFill>
                  <a:srgbClr val="003441"/>
                </a:solidFill>
                <a:latin typeface="Museo 500" panose="02000000000000000000" pitchFamily="50" charset="0"/>
              </a:rPr>
              <a:t>9 </a:t>
            </a:r>
            <a:endParaRPr lang="it-IT" sz="2400" dirty="0">
              <a:solidFill>
                <a:srgbClr val="003441"/>
              </a:solidFill>
              <a:latin typeface="Museo 500" panose="02000000000000000000" pitchFamily="50" charset="0"/>
            </a:endParaRPr>
          </a:p>
          <a:p>
            <a:pPr>
              <a:spcBef>
                <a:spcPts val="1200"/>
              </a:spcBef>
            </a:pPr>
            <a:r>
              <a:rPr lang="it-IT" sz="2400" b="1" dirty="0">
                <a:solidFill>
                  <a:srgbClr val="003441"/>
                </a:solidFill>
                <a:latin typeface="Museo 500" panose="02000000000000000000" pitchFamily="50" charset="0"/>
              </a:rPr>
              <a:t>Diffusione della cultura dei controlli</a:t>
            </a:r>
          </a:p>
          <a:p>
            <a:pPr>
              <a:spcBef>
                <a:spcPts val="1200"/>
              </a:spcBef>
            </a:pPr>
            <a:r>
              <a:rPr lang="it-IT" sz="2400" dirty="0">
                <a:solidFill>
                  <a:srgbClr val="003441"/>
                </a:solidFill>
                <a:latin typeface="Museo 500" panose="02000000000000000000" pitchFamily="50" charset="0"/>
              </a:rPr>
              <a:t>Maggiore diffusione della cultura dei controlli del collegio sindacale.</a:t>
            </a:r>
          </a:p>
          <a:p>
            <a:pPr>
              <a:spcBef>
                <a:spcPts val="1200"/>
              </a:spcBef>
            </a:pPr>
            <a:endParaRPr lang="it-IT" sz="2400" dirty="0">
              <a:solidFill>
                <a:srgbClr val="003441"/>
              </a:solidFill>
              <a:latin typeface="Museo 500" panose="02000000000000000000" pitchFamily="50" charset="0"/>
            </a:endParaRPr>
          </a:p>
          <a:p>
            <a:pPr>
              <a:spcBef>
                <a:spcPts val="1200"/>
              </a:spcBef>
            </a:pPr>
            <a:r>
              <a:rPr lang="it-IT" sz="2400" dirty="0">
                <a:solidFill>
                  <a:srgbClr val="003441"/>
                </a:solidFill>
                <a:latin typeface="Museo 500" panose="02000000000000000000" pitchFamily="50" charset="0"/>
              </a:rPr>
              <a:t>PROPOSTA N. </a:t>
            </a:r>
            <a:r>
              <a:rPr lang="it-IT" sz="2400" dirty="0" smtClean="0">
                <a:solidFill>
                  <a:srgbClr val="003441"/>
                </a:solidFill>
                <a:latin typeface="Museo 500" panose="02000000000000000000" pitchFamily="50" charset="0"/>
              </a:rPr>
              <a:t>10</a:t>
            </a:r>
            <a:endParaRPr lang="it-IT" sz="2400" dirty="0">
              <a:solidFill>
                <a:srgbClr val="003441"/>
              </a:solidFill>
              <a:latin typeface="Museo 500" panose="02000000000000000000" pitchFamily="50" charset="0"/>
            </a:endParaRPr>
          </a:p>
          <a:p>
            <a:pPr>
              <a:spcBef>
                <a:spcPts val="1200"/>
              </a:spcBef>
            </a:pPr>
            <a:r>
              <a:rPr lang="it-IT" sz="2400" b="1" dirty="0">
                <a:solidFill>
                  <a:srgbClr val="003441"/>
                </a:solidFill>
                <a:latin typeface="Museo 500" panose="02000000000000000000" pitchFamily="50" charset="0"/>
              </a:rPr>
              <a:t>Limitazione della responsabilità</a:t>
            </a:r>
          </a:p>
          <a:p>
            <a:pPr>
              <a:spcBef>
                <a:spcPts val="1200"/>
              </a:spcBef>
            </a:pPr>
            <a:r>
              <a:rPr lang="it-IT" sz="2400" dirty="0">
                <a:solidFill>
                  <a:srgbClr val="003441"/>
                </a:solidFill>
                <a:latin typeface="Museo 500" panose="02000000000000000000" pitchFamily="50" charset="0"/>
              </a:rPr>
              <a:t>Limitazione della responsabilità del collegio sindacale mediante ancoraggio della medesima all’effettivo contributo svolto nella causazione del danno.</a:t>
            </a:r>
          </a:p>
          <a:p>
            <a:pPr>
              <a:spcBef>
                <a:spcPts val="1200"/>
              </a:spcBef>
            </a:pPr>
            <a:endParaRPr lang="it-IT" sz="2400" dirty="0">
              <a:solidFill>
                <a:srgbClr val="003441"/>
              </a:solidFill>
              <a:latin typeface="Museo 500" panose="02000000000000000000" pitchFamily="50" charset="0"/>
            </a:endParaRPr>
          </a:p>
          <a:p>
            <a:pPr>
              <a:spcBef>
                <a:spcPts val="1200"/>
              </a:spcBef>
            </a:pPr>
            <a:endParaRPr lang="it-IT" sz="2400" dirty="0">
              <a:solidFill>
                <a:srgbClr val="003441"/>
              </a:solidFill>
              <a:latin typeface="Museo 500" panose="02000000000000000000" pitchFamily="50" charset="0"/>
            </a:endParaRPr>
          </a:p>
        </p:txBody>
      </p:sp>
    </p:spTree>
    <p:extLst>
      <p:ext uri="{BB962C8B-B14F-4D97-AF65-F5344CB8AC3E}">
        <p14:creationId xmlns:p14="http://schemas.microsoft.com/office/powerpoint/2010/main" val="9528171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904351" y="210292"/>
            <a:ext cx="10369899" cy="707886"/>
          </a:xfrm>
          <a:prstGeom prst="rect">
            <a:avLst/>
          </a:prstGeom>
          <a:noFill/>
          <a:ln>
            <a:noFill/>
          </a:ln>
        </p:spPr>
        <p:txBody>
          <a:bodyPr wrap="square" rtlCol="0" anchor="t">
            <a:spAutoFit/>
          </a:bodyPr>
          <a:lstStyle/>
          <a:p>
            <a:r>
              <a:rPr lang="it-IT" sz="4000" b="1" dirty="0">
                <a:solidFill>
                  <a:srgbClr val="003441"/>
                </a:solidFill>
                <a:latin typeface="Museo 700" panose="02000000000000000000" pitchFamily="50" charset="0"/>
              </a:rPr>
              <a:t>Revisione legale</a:t>
            </a:r>
          </a:p>
        </p:txBody>
      </p:sp>
      <p:sp>
        <p:nvSpPr>
          <p:cNvPr id="3" name="CasellaDiTesto 2"/>
          <p:cNvSpPr txBox="1"/>
          <p:nvPr/>
        </p:nvSpPr>
        <p:spPr>
          <a:xfrm>
            <a:off x="904351" y="1367522"/>
            <a:ext cx="10369899" cy="2246769"/>
          </a:xfrm>
          <a:prstGeom prst="rect">
            <a:avLst/>
          </a:prstGeom>
          <a:noFill/>
          <a:ln>
            <a:noFill/>
          </a:ln>
        </p:spPr>
        <p:txBody>
          <a:bodyPr wrap="square" rtlCol="0" anchor="t">
            <a:spAutoFit/>
          </a:bodyPr>
          <a:lstStyle/>
          <a:p>
            <a:pPr>
              <a:spcBef>
                <a:spcPts val="1200"/>
              </a:spcBef>
            </a:pPr>
            <a:r>
              <a:rPr lang="it-IT" sz="2400" dirty="0">
                <a:solidFill>
                  <a:srgbClr val="003441"/>
                </a:solidFill>
                <a:latin typeface="Museo 500" panose="02000000000000000000" pitchFamily="50" charset="0"/>
              </a:rPr>
              <a:t>PROPOSTA N. </a:t>
            </a:r>
            <a:r>
              <a:rPr lang="it-IT" sz="2400" dirty="0" smtClean="0">
                <a:solidFill>
                  <a:srgbClr val="003441"/>
                </a:solidFill>
                <a:latin typeface="Museo 500" panose="02000000000000000000" pitchFamily="50" charset="0"/>
              </a:rPr>
              <a:t>11</a:t>
            </a:r>
            <a:endParaRPr lang="it-IT" sz="2400" b="1" dirty="0">
              <a:solidFill>
                <a:srgbClr val="003441"/>
              </a:solidFill>
              <a:latin typeface="Museo 500" panose="02000000000000000000" pitchFamily="50" charset="0"/>
            </a:endParaRPr>
          </a:p>
          <a:p>
            <a:pPr>
              <a:spcBef>
                <a:spcPts val="1200"/>
              </a:spcBef>
            </a:pPr>
            <a:r>
              <a:rPr lang="it-IT" sz="2400" b="1" dirty="0">
                <a:solidFill>
                  <a:srgbClr val="003441"/>
                </a:solidFill>
                <a:latin typeface="Museo 500" panose="02000000000000000000" pitchFamily="50" charset="0"/>
              </a:rPr>
              <a:t>Delega al CNDCEC per la gestione del Registro dei revisori legali</a:t>
            </a:r>
          </a:p>
          <a:p>
            <a:pPr>
              <a:spcBef>
                <a:spcPts val="1200"/>
              </a:spcBef>
            </a:pPr>
            <a:r>
              <a:rPr lang="it-IT" sz="2400" dirty="0">
                <a:solidFill>
                  <a:srgbClr val="003441"/>
                </a:solidFill>
                <a:latin typeface="Museo 500" panose="02000000000000000000" pitchFamily="50" charset="0"/>
              </a:rPr>
              <a:t>Attribuzione al CNDCEC della delega per la gestione del registro dei revisori legali e del registro del tirocinio attraverso la stipula di una convenzione con il MEF ai sensi dell’art. 21 </a:t>
            </a:r>
            <a:r>
              <a:rPr lang="it-IT" sz="2400" dirty="0" err="1">
                <a:solidFill>
                  <a:srgbClr val="003441"/>
                </a:solidFill>
                <a:latin typeface="Museo 500" panose="02000000000000000000" pitchFamily="50" charset="0"/>
              </a:rPr>
              <a:t>D.Lgs.</a:t>
            </a:r>
            <a:r>
              <a:rPr lang="it-IT" sz="2400" dirty="0">
                <a:solidFill>
                  <a:srgbClr val="003441"/>
                </a:solidFill>
                <a:latin typeface="Museo 500" panose="02000000000000000000" pitchFamily="50" charset="0"/>
              </a:rPr>
              <a:t> n. 39/2010</a:t>
            </a:r>
            <a:r>
              <a:rPr lang="it-IT" sz="2400" dirty="0" smtClean="0">
                <a:solidFill>
                  <a:srgbClr val="003441"/>
                </a:solidFill>
                <a:latin typeface="Museo 500" panose="02000000000000000000" pitchFamily="50" charset="0"/>
              </a:rPr>
              <a:t>.</a:t>
            </a:r>
            <a:endParaRPr lang="it-IT" sz="2400" dirty="0">
              <a:solidFill>
                <a:srgbClr val="003441"/>
              </a:solidFill>
              <a:latin typeface="Museo 500" panose="02000000000000000000" pitchFamily="50" charset="0"/>
            </a:endParaRPr>
          </a:p>
        </p:txBody>
      </p:sp>
    </p:spTree>
    <p:extLst>
      <p:ext uri="{BB962C8B-B14F-4D97-AF65-F5344CB8AC3E}">
        <p14:creationId xmlns:p14="http://schemas.microsoft.com/office/powerpoint/2010/main" val="21087427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904351" y="210292"/>
            <a:ext cx="10369899" cy="707886"/>
          </a:xfrm>
          <a:prstGeom prst="rect">
            <a:avLst/>
          </a:prstGeom>
          <a:noFill/>
          <a:ln>
            <a:noFill/>
          </a:ln>
        </p:spPr>
        <p:txBody>
          <a:bodyPr wrap="square" rtlCol="0" anchor="t">
            <a:spAutoFit/>
          </a:bodyPr>
          <a:lstStyle/>
          <a:p>
            <a:r>
              <a:rPr lang="it-IT" sz="4000" b="1" dirty="0">
                <a:solidFill>
                  <a:srgbClr val="003441"/>
                </a:solidFill>
                <a:latin typeface="Museo 700" panose="02000000000000000000" pitchFamily="50" charset="0"/>
              </a:rPr>
              <a:t>Finanza</a:t>
            </a:r>
          </a:p>
        </p:txBody>
      </p:sp>
      <p:sp>
        <p:nvSpPr>
          <p:cNvPr id="3" name="CasellaDiTesto 2"/>
          <p:cNvSpPr txBox="1"/>
          <p:nvPr/>
        </p:nvSpPr>
        <p:spPr>
          <a:xfrm>
            <a:off x="904351" y="1377571"/>
            <a:ext cx="10369899" cy="1723549"/>
          </a:xfrm>
          <a:prstGeom prst="rect">
            <a:avLst/>
          </a:prstGeom>
          <a:noFill/>
          <a:ln>
            <a:noFill/>
          </a:ln>
        </p:spPr>
        <p:txBody>
          <a:bodyPr wrap="square" rtlCol="0" anchor="t">
            <a:spAutoFit/>
          </a:bodyPr>
          <a:lstStyle/>
          <a:p>
            <a:pPr>
              <a:spcBef>
                <a:spcPts val="1200"/>
              </a:spcBef>
            </a:pPr>
            <a:r>
              <a:rPr lang="it-IT" sz="2400" dirty="0">
                <a:solidFill>
                  <a:srgbClr val="003441"/>
                </a:solidFill>
                <a:latin typeface="Museo 500" panose="02000000000000000000" pitchFamily="50" charset="0"/>
              </a:rPr>
              <a:t>PROPOSTA N. </a:t>
            </a:r>
            <a:r>
              <a:rPr lang="it-IT" sz="2400" dirty="0" smtClean="0">
                <a:solidFill>
                  <a:srgbClr val="003441"/>
                </a:solidFill>
                <a:latin typeface="Museo 500" panose="02000000000000000000" pitchFamily="50" charset="0"/>
              </a:rPr>
              <a:t>12</a:t>
            </a:r>
            <a:endParaRPr lang="it-IT" sz="2400" dirty="0">
              <a:solidFill>
                <a:srgbClr val="003441"/>
              </a:solidFill>
              <a:latin typeface="Museo 500" panose="02000000000000000000" pitchFamily="50" charset="0"/>
            </a:endParaRPr>
          </a:p>
          <a:p>
            <a:pPr>
              <a:spcBef>
                <a:spcPts val="1200"/>
              </a:spcBef>
            </a:pPr>
            <a:r>
              <a:rPr lang="it-IT" sz="2400" dirty="0">
                <a:solidFill>
                  <a:srgbClr val="003441"/>
                </a:solidFill>
                <a:latin typeface="Museo 500" panose="02000000000000000000" pitchFamily="50" charset="0"/>
              </a:rPr>
              <a:t>Iscrizione dei commercialisti presso l’Organismo dei Consulenti Finanziari (OCF) nella sezione dei Consulenti Finanziari Autonomi previo superamento di una prova valutativa semplificata.</a:t>
            </a:r>
          </a:p>
        </p:txBody>
      </p:sp>
    </p:spTree>
    <p:extLst>
      <p:ext uri="{BB962C8B-B14F-4D97-AF65-F5344CB8AC3E}">
        <p14:creationId xmlns:p14="http://schemas.microsoft.com/office/powerpoint/2010/main" val="18747674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904351" y="210292"/>
            <a:ext cx="10369899" cy="707886"/>
          </a:xfrm>
          <a:prstGeom prst="rect">
            <a:avLst/>
          </a:prstGeom>
          <a:noFill/>
          <a:ln>
            <a:noFill/>
          </a:ln>
        </p:spPr>
        <p:txBody>
          <a:bodyPr wrap="square" rtlCol="0" anchor="t">
            <a:spAutoFit/>
          </a:bodyPr>
          <a:lstStyle/>
          <a:p>
            <a:r>
              <a:rPr lang="it-IT" sz="4000" b="1" dirty="0" smtClean="0">
                <a:solidFill>
                  <a:srgbClr val="003441"/>
                </a:solidFill>
                <a:latin typeface="Museo 700" panose="02000000000000000000" pitchFamily="50" charset="0"/>
              </a:rPr>
              <a:t>Premessa</a:t>
            </a:r>
            <a:endParaRPr lang="it-IT" sz="4000" b="1" dirty="0">
              <a:solidFill>
                <a:srgbClr val="003441"/>
              </a:solidFill>
              <a:latin typeface="Museo 700" panose="02000000000000000000" pitchFamily="50" charset="0"/>
            </a:endParaRPr>
          </a:p>
        </p:txBody>
      </p:sp>
      <p:sp>
        <p:nvSpPr>
          <p:cNvPr id="3" name="CasellaDiTesto 2"/>
          <p:cNvSpPr txBox="1"/>
          <p:nvPr/>
        </p:nvSpPr>
        <p:spPr>
          <a:xfrm>
            <a:off x="904351" y="1367522"/>
            <a:ext cx="10369899" cy="4308872"/>
          </a:xfrm>
          <a:prstGeom prst="rect">
            <a:avLst/>
          </a:prstGeom>
          <a:noFill/>
          <a:ln>
            <a:noFill/>
          </a:ln>
        </p:spPr>
        <p:txBody>
          <a:bodyPr wrap="square" rtlCol="0" anchor="t">
            <a:spAutoFit/>
          </a:bodyPr>
          <a:lstStyle/>
          <a:p>
            <a:pPr>
              <a:spcBef>
                <a:spcPts val="1200"/>
              </a:spcBef>
            </a:pPr>
            <a:r>
              <a:rPr lang="it-IT" sz="2400" i="1" dirty="0">
                <a:solidFill>
                  <a:srgbClr val="003441"/>
                </a:solidFill>
                <a:latin typeface="Museo 500" panose="02000000000000000000" pitchFamily="50" charset="0"/>
              </a:rPr>
              <a:t>Gli Stati Generali dei Dottori Commercialisti e degli Esperti Contabili costituiscono il principale appuntamento annuale di confronto, ampio e partecipato, all’interno della categoria e rappresentano la sede naturale ove elaborare le priorità programmatiche da portare all’attenzione della politica e delle istituzioni del Paese.</a:t>
            </a:r>
          </a:p>
          <a:p>
            <a:pPr>
              <a:spcBef>
                <a:spcPts val="1200"/>
              </a:spcBef>
            </a:pPr>
            <a:r>
              <a:rPr lang="it-IT" sz="2400" i="1" dirty="0" smtClean="0">
                <a:solidFill>
                  <a:srgbClr val="003441"/>
                </a:solidFill>
                <a:latin typeface="Museo 500" panose="02000000000000000000" pitchFamily="50" charset="0"/>
              </a:rPr>
              <a:t>La categoria sottopone le seguenti proposte all’attenzione dei rappresentanti della scena politica</a:t>
            </a:r>
            <a:r>
              <a:rPr lang="it-IT" sz="2400" i="1" dirty="0">
                <a:solidFill>
                  <a:srgbClr val="003441"/>
                </a:solidFill>
                <a:latin typeface="Museo 500" panose="02000000000000000000" pitchFamily="50" charset="0"/>
              </a:rPr>
              <a:t>, nella convinzione che, ora più che mai, la politica debba dimostrare di saper ascoltare le istanze provenienti dalle parti sociali qualificate, poiché solo da un ascolto ragionato può derivare la costruzione di un programma che tenga concretamente conto dei contributi che i diversi attori del sistema sono pronti a fornire. </a:t>
            </a:r>
          </a:p>
        </p:txBody>
      </p:sp>
    </p:spTree>
    <p:extLst>
      <p:ext uri="{BB962C8B-B14F-4D97-AF65-F5344CB8AC3E}">
        <p14:creationId xmlns:p14="http://schemas.microsoft.com/office/powerpoint/2010/main" val="18718909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904351" y="210292"/>
            <a:ext cx="10369899" cy="707886"/>
          </a:xfrm>
          <a:prstGeom prst="rect">
            <a:avLst/>
          </a:prstGeom>
          <a:noFill/>
          <a:ln>
            <a:noFill/>
          </a:ln>
        </p:spPr>
        <p:txBody>
          <a:bodyPr wrap="square" rtlCol="0" anchor="t">
            <a:spAutoFit/>
          </a:bodyPr>
          <a:lstStyle/>
          <a:p>
            <a:r>
              <a:rPr lang="it-IT" sz="4000" b="1" dirty="0">
                <a:solidFill>
                  <a:srgbClr val="003441"/>
                </a:solidFill>
                <a:latin typeface="Museo 700" panose="02000000000000000000" pitchFamily="50" charset="0"/>
              </a:rPr>
              <a:t>Fisco</a:t>
            </a:r>
          </a:p>
        </p:txBody>
      </p:sp>
      <p:sp>
        <p:nvSpPr>
          <p:cNvPr id="3" name="CasellaDiTesto 2"/>
          <p:cNvSpPr txBox="1"/>
          <p:nvPr/>
        </p:nvSpPr>
        <p:spPr>
          <a:xfrm>
            <a:off x="904351" y="1367522"/>
            <a:ext cx="10369899" cy="2616101"/>
          </a:xfrm>
          <a:prstGeom prst="rect">
            <a:avLst/>
          </a:prstGeom>
          <a:noFill/>
          <a:ln>
            <a:noFill/>
          </a:ln>
        </p:spPr>
        <p:txBody>
          <a:bodyPr wrap="square" rtlCol="0" anchor="t">
            <a:spAutoFit/>
          </a:bodyPr>
          <a:lstStyle/>
          <a:p>
            <a:pPr>
              <a:spcBef>
                <a:spcPts val="1200"/>
              </a:spcBef>
            </a:pPr>
            <a:r>
              <a:rPr lang="it-IT" sz="2400" dirty="0">
                <a:solidFill>
                  <a:srgbClr val="003441"/>
                </a:solidFill>
                <a:latin typeface="Museo 500" panose="02000000000000000000" pitchFamily="50" charset="0"/>
              </a:rPr>
              <a:t>PROPOSTA N. 1 </a:t>
            </a:r>
          </a:p>
          <a:p>
            <a:pPr>
              <a:spcBef>
                <a:spcPts val="1200"/>
              </a:spcBef>
            </a:pPr>
            <a:r>
              <a:rPr lang="it-IT" sz="2400" b="1" dirty="0">
                <a:solidFill>
                  <a:srgbClr val="003441"/>
                </a:solidFill>
                <a:latin typeface="Museo 300" panose="02000000000000000000" pitchFamily="50" charset="0"/>
              </a:rPr>
              <a:t>Fatturazione elettronica come opportunità e non come obbligo</a:t>
            </a:r>
          </a:p>
          <a:p>
            <a:pPr>
              <a:spcBef>
                <a:spcPts val="1200"/>
              </a:spcBef>
            </a:pPr>
            <a:r>
              <a:rPr lang="it-IT" sz="2400" dirty="0">
                <a:solidFill>
                  <a:srgbClr val="003441"/>
                </a:solidFill>
                <a:latin typeface="Museo 300" panose="02000000000000000000" pitchFamily="50" charset="0"/>
              </a:rPr>
              <a:t>Trasformazione dell’obbligo di fatturazione elettronica in facoltà o per lo meno suo accompagnamento con regime premiale per chi se ne avvale e al contempo traccia tutte le movimentazioni finanziarie di importo superiore a 500 euro e si dota di visto di conformità su tutte le dichiarazioni annuali presentate.</a:t>
            </a:r>
          </a:p>
        </p:txBody>
      </p:sp>
    </p:spTree>
    <p:extLst>
      <p:ext uri="{BB962C8B-B14F-4D97-AF65-F5344CB8AC3E}">
        <p14:creationId xmlns:p14="http://schemas.microsoft.com/office/powerpoint/2010/main" val="565350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904351" y="210292"/>
            <a:ext cx="10369899" cy="707886"/>
          </a:xfrm>
          <a:prstGeom prst="rect">
            <a:avLst/>
          </a:prstGeom>
          <a:noFill/>
          <a:ln>
            <a:noFill/>
          </a:ln>
        </p:spPr>
        <p:txBody>
          <a:bodyPr wrap="square" rtlCol="0" anchor="t">
            <a:spAutoFit/>
          </a:bodyPr>
          <a:lstStyle/>
          <a:p>
            <a:r>
              <a:rPr lang="it-IT" sz="4000" b="1" dirty="0">
                <a:solidFill>
                  <a:srgbClr val="003441"/>
                </a:solidFill>
                <a:latin typeface="Museo 700" panose="02000000000000000000" pitchFamily="50" charset="0"/>
              </a:rPr>
              <a:t>Fisco</a:t>
            </a:r>
          </a:p>
        </p:txBody>
      </p:sp>
      <p:sp>
        <p:nvSpPr>
          <p:cNvPr id="3" name="CasellaDiTesto 2"/>
          <p:cNvSpPr txBox="1"/>
          <p:nvPr/>
        </p:nvSpPr>
        <p:spPr>
          <a:xfrm>
            <a:off x="904351" y="1367522"/>
            <a:ext cx="10369899" cy="2616101"/>
          </a:xfrm>
          <a:prstGeom prst="rect">
            <a:avLst/>
          </a:prstGeom>
          <a:noFill/>
          <a:ln>
            <a:noFill/>
          </a:ln>
        </p:spPr>
        <p:txBody>
          <a:bodyPr wrap="square" rtlCol="0" anchor="t">
            <a:spAutoFit/>
          </a:bodyPr>
          <a:lstStyle/>
          <a:p>
            <a:pPr>
              <a:spcBef>
                <a:spcPts val="1200"/>
              </a:spcBef>
            </a:pPr>
            <a:r>
              <a:rPr lang="it-IT" sz="2400" dirty="0">
                <a:solidFill>
                  <a:srgbClr val="003441"/>
                </a:solidFill>
                <a:latin typeface="Museo 500" panose="02000000000000000000" pitchFamily="50" charset="0"/>
              </a:rPr>
              <a:t>PROPOSTA N. 2 </a:t>
            </a:r>
          </a:p>
          <a:p>
            <a:pPr>
              <a:spcBef>
                <a:spcPts val="1200"/>
              </a:spcBef>
            </a:pPr>
            <a:r>
              <a:rPr lang="it-IT" sz="2400" b="1" dirty="0">
                <a:solidFill>
                  <a:srgbClr val="003441"/>
                </a:solidFill>
                <a:latin typeface="Museo 500" panose="02000000000000000000" pitchFamily="50" charset="0"/>
              </a:rPr>
              <a:t>Gradualità nell’introduzione dell’obbligo di fatturazione elettronica tra privati</a:t>
            </a:r>
          </a:p>
          <a:p>
            <a:pPr>
              <a:spcBef>
                <a:spcPts val="1200"/>
              </a:spcBef>
            </a:pPr>
            <a:r>
              <a:rPr lang="it-IT" sz="2400" dirty="0">
                <a:solidFill>
                  <a:srgbClr val="003441"/>
                </a:solidFill>
                <a:latin typeface="Museo 300" panose="02000000000000000000" pitchFamily="50" charset="0"/>
              </a:rPr>
              <a:t>Scaglionamento della decorrenza del nuovo obbligo di fatturazione elettronica tra privati: 2019, le sole società quotate e altri soggetti con più di 250 dipendenti; 2020, soggetti con più di 50 dipendenti; 2021, soggetti con più di 10 dipendenti; 2022, tutti gli altri soggetti di minori dimensioni.</a:t>
            </a:r>
          </a:p>
        </p:txBody>
      </p:sp>
    </p:spTree>
    <p:extLst>
      <p:ext uri="{BB962C8B-B14F-4D97-AF65-F5344CB8AC3E}">
        <p14:creationId xmlns:p14="http://schemas.microsoft.com/office/powerpoint/2010/main" val="4220732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904351" y="210292"/>
            <a:ext cx="10369899" cy="707886"/>
          </a:xfrm>
          <a:prstGeom prst="rect">
            <a:avLst/>
          </a:prstGeom>
          <a:noFill/>
          <a:ln>
            <a:noFill/>
          </a:ln>
        </p:spPr>
        <p:txBody>
          <a:bodyPr wrap="square" rtlCol="0" anchor="t">
            <a:spAutoFit/>
          </a:bodyPr>
          <a:lstStyle/>
          <a:p>
            <a:r>
              <a:rPr lang="it-IT" sz="4000" b="1" dirty="0">
                <a:solidFill>
                  <a:srgbClr val="003441"/>
                </a:solidFill>
                <a:latin typeface="Museo 700" panose="02000000000000000000" pitchFamily="50" charset="0"/>
              </a:rPr>
              <a:t>Fisco</a:t>
            </a:r>
          </a:p>
        </p:txBody>
      </p:sp>
      <p:sp>
        <p:nvSpPr>
          <p:cNvPr id="3" name="CasellaDiTesto 2"/>
          <p:cNvSpPr txBox="1"/>
          <p:nvPr/>
        </p:nvSpPr>
        <p:spPr>
          <a:xfrm>
            <a:off x="904351" y="1367522"/>
            <a:ext cx="10369899" cy="2985433"/>
          </a:xfrm>
          <a:prstGeom prst="rect">
            <a:avLst/>
          </a:prstGeom>
          <a:noFill/>
          <a:ln>
            <a:noFill/>
          </a:ln>
        </p:spPr>
        <p:txBody>
          <a:bodyPr wrap="square" rtlCol="0" anchor="t">
            <a:spAutoFit/>
          </a:bodyPr>
          <a:lstStyle/>
          <a:p>
            <a:pPr>
              <a:spcBef>
                <a:spcPts val="1200"/>
              </a:spcBef>
            </a:pPr>
            <a:r>
              <a:rPr lang="it-IT" sz="2400" dirty="0">
                <a:solidFill>
                  <a:srgbClr val="003441"/>
                </a:solidFill>
                <a:latin typeface="Museo 500" panose="02000000000000000000" pitchFamily="50" charset="0"/>
              </a:rPr>
              <a:t>PROPOSTA N. 3 </a:t>
            </a:r>
          </a:p>
          <a:p>
            <a:pPr>
              <a:spcBef>
                <a:spcPts val="1200"/>
              </a:spcBef>
            </a:pPr>
            <a:r>
              <a:rPr lang="it-IT" sz="2400" b="1" dirty="0">
                <a:solidFill>
                  <a:srgbClr val="003441"/>
                </a:solidFill>
                <a:latin typeface="Museo 500" panose="02000000000000000000" pitchFamily="50" charset="0"/>
              </a:rPr>
              <a:t>Istituzione di un’Autorità indipendente di Garanzia del Contribuente</a:t>
            </a:r>
          </a:p>
          <a:p>
            <a:pPr>
              <a:spcBef>
                <a:spcPts val="1200"/>
              </a:spcBef>
            </a:pPr>
            <a:r>
              <a:rPr lang="it-IT" sz="2400" dirty="0">
                <a:solidFill>
                  <a:srgbClr val="003441"/>
                </a:solidFill>
                <a:latin typeface="Museo 500" panose="02000000000000000000" pitchFamily="50" charset="0"/>
              </a:rPr>
              <a:t>Istituzione di un’Autorità indipendente di Garanzia del Contribuente, posta a tutela del rispetto dei principi dello Statuto dei diritti del Contribuente, dotata di poteri sanzionatori e coercitivi, a cui affidare la competenza su gestione di interpelli, adesione e mediazione, in modo da assicurare l’effettiva terzietà di tali istituti.</a:t>
            </a:r>
          </a:p>
        </p:txBody>
      </p:sp>
    </p:spTree>
    <p:extLst>
      <p:ext uri="{BB962C8B-B14F-4D97-AF65-F5344CB8AC3E}">
        <p14:creationId xmlns:p14="http://schemas.microsoft.com/office/powerpoint/2010/main" val="9661797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904351" y="210292"/>
            <a:ext cx="10369899" cy="707886"/>
          </a:xfrm>
          <a:prstGeom prst="rect">
            <a:avLst/>
          </a:prstGeom>
          <a:noFill/>
          <a:ln>
            <a:noFill/>
          </a:ln>
        </p:spPr>
        <p:txBody>
          <a:bodyPr wrap="square" rtlCol="0" anchor="t">
            <a:spAutoFit/>
          </a:bodyPr>
          <a:lstStyle/>
          <a:p>
            <a:r>
              <a:rPr lang="it-IT" sz="4000" b="1" dirty="0">
                <a:solidFill>
                  <a:srgbClr val="003441"/>
                </a:solidFill>
                <a:latin typeface="Museo 700" panose="02000000000000000000" pitchFamily="50" charset="0"/>
              </a:rPr>
              <a:t>Fisco</a:t>
            </a:r>
          </a:p>
        </p:txBody>
      </p:sp>
      <p:sp>
        <p:nvSpPr>
          <p:cNvPr id="3" name="CasellaDiTesto 2"/>
          <p:cNvSpPr txBox="1"/>
          <p:nvPr/>
        </p:nvSpPr>
        <p:spPr>
          <a:xfrm>
            <a:off x="904351" y="1367522"/>
            <a:ext cx="10369899" cy="2616101"/>
          </a:xfrm>
          <a:prstGeom prst="rect">
            <a:avLst/>
          </a:prstGeom>
          <a:noFill/>
          <a:ln>
            <a:noFill/>
          </a:ln>
        </p:spPr>
        <p:txBody>
          <a:bodyPr wrap="square" rtlCol="0" anchor="t">
            <a:spAutoFit/>
          </a:bodyPr>
          <a:lstStyle/>
          <a:p>
            <a:pPr>
              <a:spcBef>
                <a:spcPts val="1200"/>
              </a:spcBef>
            </a:pPr>
            <a:r>
              <a:rPr lang="it-IT" sz="2400" dirty="0">
                <a:solidFill>
                  <a:srgbClr val="003441"/>
                </a:solidFill>
                <a:latin typeface="Museo 500" panose="02000000000000000000" pitchFamily="50" charset="0"/>
              </a:rPr>
              <a:t>PROPOSTA N. 4 </a:t>
            </a:r>
          </a:p>
          <a:p>
            <a:pPr>
              <a:spcBef>
                <a:spcPts val="1200"/>
              </a:spcBef>
            </a:pPr>
            <a:r>
              <a:rPr lang="it-IT" sz="2400" b="1" dirty="0">
                <a:solidFill>
                  <a:srgbClr val="003441"/>
                </a:solidFill>
                <a:latin typeface="Museo 500" panose="02000000000000000000" pitchFamily="50" charset="0"/>
              </a:rPr>
              <a:t>Rinuncia ad utilizzare norme anti evasione o elusione come coperture preventive</a:t>
            </a:r>
          </a:p>
          <a:p>
            <a:pPr>
              <a:spcBef>
                <a:spcPts val="1200"/>
              </a:spcBef>
            </a:pPr>
            <a:r>
              <a:rPr lang="it-IT" sz="2400" dirty="0">
                <a:solidFill>
                  <a:srgbClr val="003441"/>
                </a:solidFill>
                <a:latin typeface="Museo 500" panose="02000000000000000000" pitchFamily="50" charset="0"/>
              </a:rPr>
              <a:t>Le misure di matrice </a:t>
            </a:r>
            <a:r>
              <a:rPr lang="it-IT" sz="2400" dirty="0" err="1">
                <a:solidFill>
                  <a:srgbClr val="003441"/>
                </a:solidFill>
                <a:latin typeface="Museo 500" panose="02000000000000000000" pitchFamily="50" charset="0"/>
              </a:rPr>
              <a:t>antievasiva</a:t>
            </a:r>
            <a:r>
              <a:rPr lang="it-IT" sz="2400" dirty="0">
                <a:solidFill>
                  <a:srgbClr val="003441"/>
                </a:solidFill>
                <a:latin typeface="Museo 500" panose="02000000000000000000" pitchFamily="50" charset="0"/>
              </a:rPr>
              <a:t> e antielusiva, specie quelle che consistono nell’introduzione di nuovi adempimenti fiscali, non devono mai essere cifrate quali coperture di altre misure di spesa inserite nel medesimo veicolo normativo.</a:t>
            </a:r>
          </a:p>
        </p:txBody>
      </p:sp>
    </p:spTree>
    <p:extLst>
      <p:ext uri="{BB962C8B-B14F-4D97-AF65-F5344CB8AC3E}">
        <p14:creationId xmlns:p14="http://schemas.microsoft.com/office/powerpoint/2010/main" val="23500375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904351" y="210292"/>
            <a:ext cx="10369899" cy="707886"/>
          </a:xfrm>
          <a:prstGeom prst="rect">
            <a:avLst/>
          </a:prstGeom>
          <a:noFill/>
          <a:ln>
            <a:noFill/>
          </a:ln>
        </p:spPr>
        <p:txBody>
          <a:bodyPr wrap="square" rtlCol="0" anchor="t">
            <a:spAutoFit/>
          </a:bodyPr>
          <a:lstStyle/>
          <a:p>
            <a:r>
              <a:rPr lang="it-IT" sz="4000" b="1" dirty="0">
                <a:solidFill>
                  <a:srgbClr val="003441"/>
                </a:solidFill>
                <a:latin typeface="Museo 700" panose="02000000000000000000" pitchFamily="50" charset="0"/>
              </a:rPr>
              <a:t>Fisco</a:t>
            </a:r>
          </a:p>
        </p:txBody>
      </p:sp>
      <p:sp>
        <p:nvSpPr>
          <p:cNvPr id="3" name="CasellaDiTesto 2"/>
          <p:cNvSpPr txBox="1"/>
          <p:nvPr/>
        </p:nvSpPr>
        <p:spPr>
          <a:xfrm>
            <a:off x="904351" y="1367522"/>
            <a:ext cx="10369899" cy="3724096"/>
          </a:xfrm>
          <a:prstGeom prst="rect">
            <a:avLst/>
          </a:prstGeom>
          <a:noFill/>
          <a:ln>
            <a:noFill/>
          </a:ln>
        </p:spPr>
        <p:txBody>
          <a:bodyPr wrap="square" rtlCol="0" anchor="t">
            <a:spAutoFit/>
          </a:bodyPr>
          <a:lstStyle/>
          <a:p>
            <a:pPr>
              <a:spcBef>
                <a:spcPts val="1200"/>
              </a:spcBef>
            </a:pPr>
            <a:r>
              <a:rPr lang="it-IT" sz="2400" dirty="0">
                <a:solidFill>
                  <a:srgbClr val="003441"/>
                </a:solidFill>
                <a:latin typeface="Museo 500" panose="02000000000000000000" pitchFamily="50" charset="0"/>
              </a:rPr>
              <a:t>PROPOSTA N. 5 </a:t>
            </a:r>
          </a:p>
          <a:p>
            <a:pPr>
              <a:spcBef>
                <a:spcPts val="1200"/>
              </a:spcBef>
            </a:pPr>
            <a:r>
              <a:rPr lang="it-IT" sz="2400" b="1" dirty="0">
                <a:solidFill>
                  <a:srgbClr val="003441"/>
                </a:solidFill>
                <a:latin typeface="Museo 500" panose="02000000000000000000" pitchFamily="50" charset="0"/>
              </a:rPr>
              <a:t>Inclusione di imprese e professionisti nelle commissioni che redigono rapporti fiscali</a:t>
            </a:r>
          </a:p>
          <a:p>
            <a:pPr>
              <a:spcBef>
                <a:spcPts val="1200"/>
              </a:spcBef>
            </a:pPr>
            <a:r>
              <a:rPr lang="it-IT" sz="2400" dirty="0">
                <a:solidFill>
                  <a:srgbClr val="003441"/>
                </a:solidFill>
                <a:latin typeface="Museo 500" panose="02000000000000000000" pitchFamily="50" charset="0"/>
              </a:rPr>
              <a:t>Inclusione dei rappresentanti di imprese e professionisti, a fianco dei rappresentanti delle istituzioni e del mondo accademico, nella commissione nominata dal Ministro dell’Economia e delle Finanze per la stima dell’evasione fiscale e istituzione con analoga composizione di una commissione per la stima dei costi per i contribuenti e benefici per l’Erario di ciascun adempimento fiscale vigente.</a:t>
            </a:r>
          </a:p>
        </p:txBody>
      </p:sp>
    </p:spTree>
    <p:extLst>
      <p:ext uri="{BB962C8B-B14F-4D97-AF65-F5344CB8AC3E}">
        <p14:creationId xmlns:p14="http://schemas.microsoft.com/office/powerpoint/2010/main" val="38187962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904351" y="210292"/>
            <a:ext cx="10369899" cy="707886"/>
          </a:xfrm>
          <a:prstGeom prst="rect">
            <a:avLst/>
          </a:prstGeom>
          <a:noFill/>
          <a:ln>
            <a:noFill/>
          </a:ln>
        </p:spPr>
        <p:txBody>
          <a:bodyPr wrap="square" rtlCol="0" anchor="t">
            <a:spAutoFit/>
          </a:bodyPr>
          <a:lstStyle/>
          <a:p>
            <a:r>
              <a:rPr lang="it-IT" sz="4000" b="1" dirty="0" smtClean="0">
                <a:solidFill>
                  <a:srgbClr val="003441"/>
                </a:solidFill>
                <a:latin typeface="Museo 700" panose="02000000000000000000" pitchFamily="50" charset="0"/>
              </a:rPr>
              <a:t>Antiriciclaggio</a:t>
            </a:r>
            <a:endParaRPr lang="it-IT" sz="4000" b="1" dirty="0">
              <a:solidFill>
                <a:srgbClr val="003441"/>
              </a:solidFill>
              <a:latin typeface="Museo 700" panose="02000000000000000000" pitchFamily="50" charset="0"/>
            </a:endParaRPr>
          </a:p>
        </p:txBody>
      </p:sp>
      <p:sp>
        <p:nvSpPr>
          <p:cNvPr id="3" name="CasellaDiTesto 2"/>
          <p:cNvSpPr txBox="1"/>
          <p:nvPr/>
        </p:nvSpPr>
        <p:spPr>
          <a:xfrm>
            <a:off x="904351" y="1367522"/>
            <a:ext cx="10369899" cy="1723549"/>
          </a:xfrm>
          <a:prstGeom prst="rect">
            <a:avLst/>
          </a:prstGeom>
          <a:noFill/>
          <a:ln>
            <a:noFill/>
          </a:ln>
        </p:spPr>
        <p:txBody>
          <a:bodyPr wrap="square" rtlCol="0" anchor="t">
            <a:spAutoFit/>
          </a:bodyPr>
          <a:lstStyle/>
          <a:p>
            <a:pPr>
              <a:spcBef>
                <a:spcPts val="1200"/>
              </a:spcBef>
            </a:pPr>
            <a:r>
              <a:rPr lang="it-IT" sz="2400" dirty="0">
                <a:solidFill>
                  <a:srgbClr val="003441"/>
                </a:solidFill>
                <a:latin typeface="Museo 500" panose="02000000000000000000" pitchFamily="50" charset="0"/>
              </a:rPr>
              <a:t>PROPOSTA N. 6 </a:t>
            </a:r>
          </a:p>
          <a:p>
            <a:pPr>
              <a:spcBef>
                <a:spcPts val="1200"/>
              </a:spcBef>
            </a:pPr>
            <a:r>
              <a:rPr lang="it-IT" sz="2400" dirty="0">
                <a:solidFill>
                  <a:srgbClr val="003441"/>
                </a:solidFill>
                <a:latin typeface="Museo 500" panose="02000000000000000000" pitchFamily="50" charset="0"/>
              </a:rPr>
              <a:t>Semplificazione degli adempimenti formali imposti dalla normativa antiriciclaggio, con particolare riguardo agli studi professionali di minori dimensioni.</a:t>
            </a:r>
          </a:p>
        </p:txBody>
      </p:sp>
    </p:spTree>
    <p:extLst>
      <p:ext uri="{BB962C8B-B14F-4D97-AF65-F5344CB8AC3E}">
        <p14:creationId xmlns:p14="http://schemas.microsoft.com/office/powerpoint/2010/main" val="11864612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904351" y="210292"/>
            <a:ext cx="10369899" cy="707886"/>
          </a:xfrm>
          <a:prstGeom prst="rect">
            <a:avLst/>
          </a:prstGeom>
          <a:noFill/>
          <a:ln>
            <a:noFill/>
          </a:ln>
        </p:spPr>
        <p:txBody>
          <a:bodyPr wrap="square" rtlCol="0" anchor="t">
            <a:spAutoFit/>
          </a:bodyPr>
          <a:lstStyle/>
          <a:p>
            <a:r>
              <a:rPr lang="it-IT" sz="4000" b="1" dirty="0">
                <a:solidFill>
                  <a:srgbClr val="003441"/>
                </a:solidFill>
                <a:latin typeface="Museo 700" panose="02000000000000000000" pitchFamily="50" charset="0"/>
              </a:rPr>
              <a:t>Specializzazioni professionali</a:t>
            </a:r>
          </a:p>
        </p:txBody>
      </p:sp>
      <p:sp>
        <p:nvSpPr>
          <p:cNvPr id="3" name="CasellaDiTesto 2"/>
          <p:cNvSpPr txBox="1"/>
          <p:nvPr/>
        </p:nvSpPr>
        <p:spPr>
          <a:xfrm>
            <a:off x="904351" y="1367522"/>
            <a:ext cx="10369899" cy="1723549"/>
          </a:xfrm>
          <a:prstGeom prst="rect">
            <a:avLst/>
          </a:prstGeom>
          <a:noFill/>
          <a:ln>
            <a:noFill/>
          </a:ln>
        </p:spPr>
        <p:txBody>
          <a:bodyPr wrap="square" rtlCol="0" anchor="t">
            <a:spAutoFit/>
          </a:bodyPr>
          <a:lstStyle/>
          <a:p>
            <a:pPr>
              <a:spcBef>
                <a:spcPts val="1200"/>
              </a:spcBef>
            </a:pPr>
            <a:r>
              <a:rPr lang="it-IT" sz="2400" dirty="0">
                <a:solidFill>
                  <a:srgbClr val="003441"/>
                </a:solidFill>
                <a:latin typeface="Museo 500" panose="02000000000000000000" pitchFamily="50" charset="0"/>
              </a:rPr>
              <a:t>PROPOSTA N. </a:t>
            </a:r>
            <a:r>
              <a:rPr lang="it-IT" sz="2400" dirty="0" smtClean="0">
                <a:solidFill>
                  <a:srgbClr val="003441"/>
                </a:solidFill>
                <a:latin typeface="Museo 500" panose="02000000000000000000" pitchFamily="50" charset="0"/>
              </a:rPr>
              <a:t>7 </a:t>
            </a:r>
            <a:endParaRPr lang="it-IT" sz="2400" dirty="0">
              <a:solidFill>
                <a:srgbClr val="003441"/>
              </a:solidFill>
              <a:latin typeface="Museo 500" panose="02000000000000000000" pitchFamily="50" charset="0"/>
            </a:endParaRPr>
          </a:p>
          <a:p>
            <a:pPr>
              <a:spcBef>
                <a:spcPts val="1200"/>
              </a:spcBef>
            </a:pPr>
            <a:r>
              <a:rPr lang="it-IT" sz="2400" dirty="0">
                <a:solidFill>
                  <a:srgbClr val="003441"/>
                </a:solidFill>
                <a:latin typeface="Museo 500" panose="02000000000000000000" pitchFamily="50" charset="0"/>
              </a:rPr>
              <a:t>Riconoscimento legale delle aree di specializzazione professionale: proposta di modifica dell’ordinamento professionale di cui al </a:t>
            </a:r>
            <a:r>
              <a:rPr lang="it-IT" sz="2400" dirty="0" err="1">
                <a:solidFill>
                  <a:srgbClr val="003441"/>
                </a:solidFill>
                <a:latin typeface="Museo 500" panose="02000000000000000000" pitchFamily="50" charset="0"/>
              </a:rPr>
              <a:t>D.Lgs.</a:t>
            </a:r>
            <a:r>
              <a:rPr lang="it-IT" sz="2400" dirty="0">
                <a:solidFill>
                  <a:srgbClr val="003441"/>
                </a:solidFill>
                <a:latin typeface="Museo 500" panose="02000000000000000000" pitchFamily="50" charset="0"/>
              </a:rPr>
              <a:t> n. 139/2005 mediante inserimento dell’art. 39-bis («specializzazioni»).</a:t>
            </a:r>
          </a:p>
        </p:txBody>
      </p:sp>
    </p:spTree>
    <p:extLst>
      <p:ext uri="{BB962C8B-B14F-4D97-AF65-F5344CB8AC3E}">
        <p14:creationId xmlns:p14="http://schemas.microsoft.com/office/powerpoint/2010/main" val="3586610969"/>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Personalizza struttur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153</TotalTime>
  <Words>703</Words>
  <Application>Microsoft Macintosh PowerPoint</Application>
  <PresentationFormat>Personalizzato</PresentationFormat>
  <Paragraphs>50</Paragraphs>
  <Slides>13</Slides>
  <Notes>0</Notes>
  <HiddenSlides>0</HiddenSlides>
  <MMClips>0</MMClips>
  <ScaleCrop>false</ScaleCrop>
  <HeadingPairs>
    <vt:vector size="4" baseType="variant">
      <vt:variant>
        <vt:lpstr>Tema</vt:lpstr>
      </vt:variant>
      <vt:variant>
        <vt:i4>2</vt:i4>
      </vt:variant>
      <vt:variant>
        <vt:lpstr>Titoli diapositive</vt:lpstr>
      </vt:variant>
      <vt:variant>
        <vt:i4>13</vt:i4>
      </vt:variant>
    </vt:vector>
  </HeadingPairs>
  <TitlesOfParts>
    <vt:vector size="15" baseType="lpstr">
      <vt:lpstr>Tema di Office</vt:lpstr>
      <vt:lpstr>Personalizza struttura</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Stefano Lo Piccolo</dc:creator>
  <cp:lastModifiedBy>annalisa de vivo</cp:lastModifiedBy>
  <cp:revision>15</cp:revision>
  <dcterms:created xsi:type="dcterms:W3CDTF">2018-02-01T09:55:45Z</dcterms:created>
  <dcterms:modified xsi:type="dcterms:W3CDTF">2018-02-09T13:43:52Z</dcterms:modified>
</cp:coreProperties>
</file>